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0" r:id="rId4"/>
    <p:sldId id="261" r:id="rId5"/>
    <p:sldId id="259" r:id="rId6"/>
    <p:sldId id="262" r:id="rId7"/>
    <p:sldId id="263" r:id="rId8"/>
    <p:sldId id="264" r:id="rId9"/>
    <p:sldId id="265" r:id="rId10"/>
    <p:sldId id="266"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74"/>
  </p:normalViewPr>
  <p:slideViewPr>
    <p:cSldViewPr snapToGrid="0" snapToObjects="1">
      <p:cViewPr varScale="1">
        <p:scale>
          <a:sx n="68" d="100"/>
          <a:sy n="68" d="100"/>
        </p:scale>
        <p:origin x="72"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FF718C-BB39-714B-93EA-94C002FFB23B}"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2DC66E-05FD-7147-B28B-CE33BED57916}" type="slidenum">
              <a:rPr lang="en-US" smtClean="0"/>
              <a:t>‹#›</a:t>
            </a:fld>
            <a:endParaRPr lang="en-US"/>
          </a:p>
        </p:txBody>
      </p:sp>
    </p:spTree>
    <p:extLst>
      <p:ext uri="{BB962C8B-B14F-4D97-AF65-F5344CB8AC3E}">
        <p14:creationId xmlns:p14="http://schemas.microsoft.com/office/powerpoint/2010/main" val="100311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FF718C-BB39-714B-93EA-94C002FFB23B}"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2DC66E-05FD-7147-B28B-CE33BED57916}" type="slidenum">
              <a:rPr lang="en-US" smtClean="0"/>
              <a:t>‹#›</a:t>
            </a:fld>
            <a:endParaRPr lang="en-US"/>
          </a:p>
        </p:txBody>
      </p:sp>
    </p:spTree>
    <p:extLst>
      <p:ext uri="{BB962C8B-B14F-4D97-AF65-F5344CB8AC3E}">
        <p14:creationId xmlns:p14="http://schemas.microsoft.com/office/powerpoint/2010/main" val="1937067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FF718C-BB39-714B-93EA-94C002FFB23B}"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2DC66E-05FD-7147-B28B-CE33BED57916}" type="slidenum">
              <a:rPr lang="en-US" smtClean="0"/>
              <a:t>‹#›</a:t>
            </a:fld>
            <a:endParaRPr lang="en-US"/>
          </a:p>
        </p:txBody>
      </p:sp>
    </p:spTree>
    <p:extLst>
      <p:ext uri="{BB962C8B-B14F-4D97-AF65-F5344CB8AC3E}">
        <p14:creationId xmlns:p14="http://schemas.microsoft.com/office/powerpoint/2010/main" val="449115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FF718C-BB39-714B-93EA-94C002FFB23B}"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2DC66E-05FD-7147-B28B-CE33BED57916}" type="slidenum">
              <a:rPr lang="en-US" smtClean="0"/>
              <a:t>‹#›</a:t>
            </a:fld>
            <a:endParaRPr lang="en-US"/>
          </a:p>
        </p:txBody>
      </p:sp>
    </p:spTree>
    <p:extLst>
      <p:ext uri="{BB962C8B-B14F-4D97-AF65-F5344CB8AC3E}">
        <p14:creationId xmlns:p14="http://schemas.microsoft.com/office/powerpoint/2010/main" val="1401616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FF718C-BB39-714B-93EA-94C002FFB23B}"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2DC66E-05FD-7147-B28B-CE33BED57916}" type="slidenum">
              <a:rPr lang="en-US" smtClean="0"/>
              <a:t>‹#›</a:t>
            </a:fld>
            <a:endParaRPr lang="en-US"/>
          </a:p>
        </p:txBody>
      </p:sp>
    </p:spTree>
    <p:extLst>
      <p:ext uri="{BB962C8B-B14F-4D97-AF65-F5344CB8AC3E}">
        <p14:creationId xmlns:p14="http://schemas.microsoft.com/office/powerpoint/2010/main" val="1430381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FF718C-BB39-714B-93EA-94C002FFB23B}"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2DC66E-05FD-7147-B28B-CE33BED57916}" type="slidenum">
              <a:rPr lang="en-US" smtClean="0"/>
              <a:t>‹#›</a:t>
            </a:fld>
            <a:endParaRPr lang="en-US"/>
          </a:p>
        </p:txBody>
      </p:sp>
    </p:spTree>
    <p:extLst>
      <p:ext uri="{BB962C8B-B14F-4D97-AF65-F5344CB8AC3E}">
        <p14:creationId xmlns:p14="http://schemas.microsoft.com/office/powerpoint/2010/main" val="1482850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FF718C-BB39-714B-93EA-94C002FFB23B}"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2DC66E-05FD-7147-B28B-CE33BED57916}" type="slidenum">
              <a:rPr lang="en-US" smtClean="0"/>
              <a:t>‹#›</a:t>
            </a:fld>
            <a:endParaRPr lang="en-US"/>
          </a:p>
        </p:txBody>
      </p:sp>
    </p:spTree>
    <p:extLst>
      <p:ext uri="{BB962C8B-B14F-4D97-AF65-F5344CB8AC3E}">
        <p14:creationId xmlns:p14="http://schemas.microsoft.com/office/powerpoint/2010/main" val="716176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FF718C-BB39-714B-93EA-94C002FFB23B}"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2DC66E-05FD-7147-B28B-CE33BED57916}" type="slidenum">
              <a:rPr lang="en-US" smtClean="0"/>
              <a:t>‹#›</a:t>
            </a:fld>
            <a:endParaRPr lang="en-US"/>
          </a:p>
        </p:txBody>
      </p:sp>
    </p:spTree>
    <p:extLst>
      <p:ext uri="{BB962C8B-B14F-4D97-AF65-F5344CB8AC3E}">
        <p14:creationId xmlns:p14="http://schemas.microsoft.com/office/powerpoint/2010/main" val="127720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FF718C-BB39-714B-93EA-94C002FFB23B}"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2DC66E-05FD-7147-B28B-CE33BED57916}" type="slidenum">
              <a:rPr lang="en-US" smtClean="0"/>
              <a:t>‹#›</a:t>
            </a:fld>
            <a:endParaRPr lang="en-US"/>
          </a:p>
        </p:txBody>
      </p:sp>
    </p:spTree>
    <p:extLst>
      <p:ext uri="{BB962C8B-B14F-4D97-AF65-F5344CB8AC3E}">
        <p14:creationId xmlns:p14="http://schemas.microsoft.com/office/powerpoint/2010/main" val="1254464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FF718C-BB39-714B-93EA-94C002FFB23B}"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2DC66E-05FD-7147-B28B-CE33BED57916}" type="slidenum">
              <a:rPr lang="en-US" smtClean="0"/>
              <a:t>‹#›</a:t>
            </a:fld>
            <a:endParaRPr lang="en-US"/>
          </a:p>
        </p:txBody>
      </p:sp>
    </p:spTree>
    <p:extLst>
      <p:ext uri="{BB962C8B-B14F-4D97-AF65-F5344CB8AC3E}">
        <p14:creationId xmlns:p14="http://schemas.microsoft.com/office/powerpoint/2010/main" val="1944477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FF718C-BB39-714B-93EA-94C002FFB23B}"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2DC66E-05FD-7147-B28B-CE33BED57916}" type="slidenum">
              <a:rPr lang="en-US" smtClean="0"/>
              <a:t>‹#›</a:t>
            </a:fld>
            <a:endParaRPr lang="en-US"/>
          </a:p>
        </p:txBody>
      </p:sp>
    </p:spTree>
    <p:extLst>
      <p:ext uri="{BB962C8B-B14F-4D97-AF65-F5344CB8AC3E}">
        <p14:creationId xmlns:p14="http://schemas.microsoft.com/office/powerpoint/2010/main" val="422916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FF718C-BB39-714B-93EA-94C002FFB23B}" type="datetimeFigureOut">
              <a:rPr lang="en-US" smtClean="0"/>
              <a:t>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2DC66E-05FD-7147-B28B-CE33BED57916}" type="slidenum">
              <a:rPr lang="en-US" smtClean="0"/>
              <a:t>‹#›</a:t>
            </a:fld>
            <a:endParaRPr lang="en-US"/>
          </a:p>
        </p:txBody>
      </p:sp>
    </p:spTree>
    <p:extLst>
      <p:ext uri="{BB962C8B-B14F-4D97-AF65-F5344CB8AC3E}">
        <p14:creationId xmlns:p14="http://schemas.microsoft.com/office/powerpoint/2010/main" val="847014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4.xml"/><Relationship Id="rId5" Type="http://schemas.openxmlformats.org/officeDocument/2006/relationships/image" Target="../media/image4.tiff"/><Relationship Id="rId4" Type="http://schemas.openxmlformats.org/officeDocument/2006/relationships/image" Target="../media/image3.tiff"/></Relationships>
</file>

<file path=ppt/slides/_rels/slide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tif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tiff"/><Relationship Id="rId7" Type="http://schemas.openxmlformats.org/officeDocument/2006/relationships/image" Target="../media/image16.tiff"/><Relationship Id="rId2" Type="http://schemas.openxmlformats.org/officeDocument/2006/relationships/image" Target="../media/image11.tiff"/><Relationship Id="rId1" Type="http://schemas.openxmlformats.org/officeDocument/2006/relationships/slideLayout" Target="../slideLayouts/slideLayout4.xml"/><Relationship Id="rId6" Type="http://schemas.openxmlformats.org/officeDocument/2006/relationships/image" Target="../media/image15.tiff"/><Relationship Id="rId5" Type="http://schemas.openxmlformats.org/officeDocument/2006/relationships/image" Target="../media/image14.tiff"/><Relationship Id="rId4" Type="http://schemas.openxmlformats.org/officeDocument/2006/relationships/image" Target="../media/image13.tiff"/></Relationships>
</file>

<file path=ppt/slides/_rels/slide7.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17.tif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GB" sz="4400" b="1" dirty="0"/>
              <a:t>‘Futures? Dementia and Human (Re)generation in Contemporary Culture’</a:t>
            </a:r>
            <a:r>
              <a:rPr lang="en-US" sz="4400" dirty="0"/>
              <a:t/>
            </a:r>
            <a:br>
              <a:rPr lang="en-US" sz="4400" dirty="0"/>
            </a:br>
            <a:endParaRPr lang="en-US" sz="4400" dirty="0"/>
          </a:p>
        </p:txBody>
      </p:sp>
      <p:sp>
        <p:nvSpPr>
          <p:cNvPr id="3" name="Subtitle 2"/>
          <p:cNvSpPr>
            <a:spLocks noGrp="1"/>
          </p:cNvSpPr>
          <p:nvPr>
            <p:ph type="subTitle" idx="1"/>
          </p:nvPr>
        </p:nvSpPr>
        <p:spPr/>
        <p:txBody>
          <a:bodyPr/>
          <a:lstStyle/>
          <a:p>
            <a:r>
              <a:rPr lang="en-US" dirty="0" err="1" smtClean="0"/>
              <a:t>Dr</a:t>
            </a:r>
            <a:r>
              <a:rPr lang="en-US" dirty="0" smtClean="0"/>
              <a:t> Lucy Burke, Manchester Metropolitan University</a:t>
            </a:r>
            <a:endParaRPr lang="en-US" dirty="0"/>
          </a:p>
        </p:txBody>
      </p:sp>
    </p:spTree>
    <p:extLst>
      <p:ext uri="{BB962C8B-B14F-4D97-AF65-F5344CB8AC3E}">
        <p14:creationId xmlns:p14="http://schemas.microsoft.com/office/powerpoint/2010/main" val="158448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world of the novel</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Makes no reference to work or production/reproduction</a:t>
            </a:r>
          </a:p>
          <a:p>
            <a:r>
              <a:rPr lang="en-US" dirty="0" smtClean="0"/>
              <a:t>Predicated on the abstraction of technology from its mediation via the market/capitalism</a:t>
            </a:r>
          </a:p>
          <a:p>
            <a:r>
              <a:rPr lang="en-US" dirty="0" smtClean="0"/>
              <a:t>Encapsulates the problem of imagining the future as anything but ”a monotonous repetition of what is already here”</a:t>
            </a:r>
          </a:p>
          <a:p>
            <a:r>
              <a:rPr lang="en-US" sz="1600" i="1" dirty="0" smtClean="0"/>
              <a:t>See Fredric Jameson, ‘Future City, NLR (May/June 2003, p.76)</a:t>
            </a:r>
          </a:p>
          <a:p>
            <a:endParaRPr lang="en-US" dirty="0"/>
          </a:p>
        </p:txBody>
      </p:sp>
      <p:sp>
        <p:nvSpPr>
          <p:cNvPr id="4" name="Content Placeholder 3"/>
          <p:cNvSpPr>
            <a:spLocks noGrp="1"/>
          </p:cNvSpPr>
          <p:nvPr>
            <p:ph sz="half" idx="2"/>
          </p:nvPr>
        </p:nvSpPr>
        <p:spPr/>
        <p:txBody>
          <a:bodyPr>
            <a:normAutofit lnSpcReduction="10000"/>
          </a:bodyPr>
          <a:lstStyle/>
          <a:p>
            <a:r>
              <a:rPr lang="en-US" dirty="0" smtClean="0"/>
              <a:t>Life in the chronic mode:</a:t>
            </a:r>
          </a:p>
          <a:p>
            <a:endParaRPr lang="en-US" dirty="0"/>
          </a:p>
          <a:p>
            <a:r>
              <a:rPr lang="en-US" dirty="0" smtClean="0"/>
              <a:t>Eric </a:t>
            </a:r>
            <a:r>
              <a:rPr lang="en-US" dirty="0" err="1" smtClean="0"/>
              <a:t>Cazdyn</a:t>
            </a:r>
            <a:r>
              <a:rPr lang="en-US" dirty="0" smtClean="0"/>
              <a:t>: </a:t>
            </a:r>
            <a:r>
              <a:rPr lang="en-GB" dirty="0"/>
              <a:t>“a mode of time that cares little for </a:t>
            </a:r>
            <a:r>
              <a:rPr lang="en-GB" dirty="0" err="1"/>
              <a:t>terminality</a:t>
            </a:r>
            <a:r>
              <a:rPr lang="en-GB" dirty="0"/>
              <a:t> or acuteness but more for an undying present …” and in which “the maintenance of the status quo becomes, if not quite our ultimate goal, what we will settle for” </a:t>
            </a:r>
            <a:endParaRPr lang="en-GB" sz="1700" dirty="0" smtClean="0"/>
          </a:p>
          <a:p>
            <a:r>
              <a:rPr lang="en-GB" sz="1600" dirty="0" smtClean="0"/>
              <a:t>See Eric </a:t>
            </a:r>
            <a:r>
              <a:rPr lang="en-GB" sz="1600" dirty="0" err="1" smtClean="0"/>
              <a:t>Cazdyn</a:t>
            </a:r>
            <a:r>
              <a:rPr lang="en-GB" sz="1600" dirty="0" smtClean="0"/>
              <a:t>, </a:t>
            </a:r>
            <a:r>
              <a:rPr lang="en-GB" sz="1600" i="1" dirty="0" smtClean="0"/>
              <a:t>The Already Dead: The New Time of Politics, Culture and Illness</a:t>
            </a:r>
            <a:r>
              <a:rPr lang="en-GB" sz="1600" dirty="0" smtClean="0"/>
              <a:t> (Durham: Duke, 2012, p.5</a:t>
            </a:r>
            <a:r>
              <a:rPr lang="en-GB" sz="1600" dirty="0"/>
              <a:t>). </a:t>
            </a:r>
            <a:endParaRPr lang="en-US" sz="1600" dirty="0"/>
          </a:p>
        </p:txBody>
      </p:sp>
    </p:spTree>
    <p:extLst>
      <p:ext uri="{BB962C8B-B14F-4D97-AF65-F5344CB8AC3E}">
        <p14:creationId xmlns:p14="http://schemas.microsoft.com/office/powerpoint/2010/main" val="1627855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regeneration, futurity and persistence </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smtClean="0"/>
              <a:t>This paper has explored</a:t>
            </a:r>
            <a:endParaRPr lang="en-US" dirty="0"/>
          </a:p>
          <a:p>
            <a:r>
              <a:rPr lang="en-US" dirty="0" smtClean="0"/>
              <a:t>the extent to which the contemporary meanings of dementia are tied to the logic of neoliberal </a:t>
            </a:r>
            <a:r>
              <a:rPr lang="en-US" dirty="0" err="1" smtClean="0"/>
              <a:t>marketisation</a:t>
            </a:r>
            <a:r>
              <a:rPr lang="en-US" dirty="0" smtClean="0"/>
              <a:t> </a:t>
            </a:r>
          </a:p>
          <a:p>
            <a:r>
              <a:rPr lang="en-US" dirty="0" smtClean="0"/>
              <a:t>notion that investment in biotechnology will provide solution to resource crisis</a:t>
            </a:r>
          </a:p>
          <a:p>
            <a:r>
              <a:rPr lang="en-US" dirty="0" smtClean="0"/>
              <a:t>Analysis of the film and novel enables us to acknowledge the the ideological limits of this discourse – via the identification of what remains unsaid and unacknowledged</a:t>
            </a:r>
            <a:endParaRPr lang="en-US" dirty="0"/>
          </a:p>
        </p:txBody>
      </p:sp>
      <p:sp>
        <p:nvSpPr>
          <p:cNvPr id="4" name="Content Placeholder 3"/>
          <p:cNvSpPr>
            <a:spLocks noGrp="1"/>
          </p:cNvSpPr>
          <p:nvPr>
            <p:ph sz="half" idx="2"/>
          </p:nvPr>
        </p:nvSpPr>
        <p:spPr/>
        <p:txBody>
          <a:bodyPr>
            <a:normAutofit fontScale="85000" lnSpcReduction="10000"/>
          </a:bodyPr>
          <a:lstStyle/>
          <a:p>
            <a:r>
              <a:rPr lang="en-US" dirty="0" smtClean="0"/>
              <a:t>Questions that persist require radical re-thinking of the ways we live and work, attitudes towards ways of dying and what it means to live well with a chronic or terminal condition.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5365" y="3531139"/>
            <a:ext cx="4970835" cy="3044759"/>
          </a:xfrm>
          <a:prstGeom prst="rect">
            <a:avLst/>
          </a:prstGeom>
        </p:spPr>
      </p:pic>
    </p:spTree>
    <p:extLst>
      <p:ext uri="{BB962C8B-B14F-4D97-AF65-F5344CB8AC3E}">
        <p14:creationId xmlns:p14="http://schemas.microsoft.com/office/powerpoint/2010/main" val="1854629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Crisis capitalism</a:t>
            </a:r>
            <a:endParaRPr lang="en-US" dirty="0"/>
          </a:p>
        </p:txBody>
      </p:sp>
      <p:sp>
        <p:nvSpPr>
          <p:cNvPr id="5" name="Content Placeholder 4"/>
          <p:cNvSpPr>
            <a:spLocks noGrp="1"/>
          </p:cNvSpPr>
          <p:nvPr>
            <p:ph sz="half" idx="1"/>
          </p:nvPr>
        </p:nvSpPr>
        <p:spPr/>
        <p:txBody>
          <a:bodyPr>
            <a:normAutofit fontScale="85000" lnSpcReduction="20000"/>
          </a:bodyPr>
          <a:lstStyle/>
          <a:p>
            <a:r>
              <a:rPr lang="en-GB" dirty="0" smtClean="0"/>
              <a:t>“Regenerative </a:t>
            </a:r>
            <a:r>
              <a:rPr lang="en-GB" dirty="0"/>
              <a:t>medicine is rooted in the modern bio- medical deconstruction of death, which underlies the contemporary </a:t>
            </a:r>
            <a:r>
              <a:rPr lang="en-GB" dirty="0" err="1"/>
              <a:t>technoscientific</a:t>
            </a:r>
            <a:r>
              <a:rPr lang="en-GB" dirty="0"/>
              <a:t> fantasy of indefinitely extending longevity." </a:t>
            </a:r>
            <a:endParaRPr lang="en-GB" dirty="0" smtClean="0"/>
          </a:p>
          <a:p>
            <a:r>
              <a:rPr lang="en-GB" dirty="0" smtClean="0"/>
              <a:t>Ageing </a:t>
            </a:r>
            <a:r>
              <a:rPr lang="en-GB" dirty="0"/>
              <a:t>has become a ‘crisis’ that “cannot be separated from the emergence of a </a:t>
            </a:r>
            <a:r>
              <a:rPr lang="en-GB" dirty="0" err="1"/>
              <a:t>bioeconomy</a:t>
            </a:r>
            <a:r>
              <a:rPr lang="en-GB" dirty="0"/>
              <a:t> based on the pharmaceutical industry, genetic engineering and the development of biomedical research as a  whole</a:t>
            </a:r>
            <a:r>
              <a:rPr lang="en-GB" dirty="0" smtClean="0"/>
              <a:t>”</a:t>
            </a:r>
          </a:p>
          <a:p>
            <a:r>
              <a:rPr lang="en-US" dirty="0" smtClean="0">
                <a:effectLst/>
              </a:rPr>
              <a:t> </a:t>
            </a:r>
            <a:r>
              <a:rPr lang="en-US" sz="1900" b="1" dirty="0" smtClean="0">
                <a:effectLst/>
                <a:latin typeface="+mj-lt"/>
              </a:rPr>
              <a:t>(</a:t>
            </a:r>
            <a:r>
              <a:rPr lang="en-GB" sz="1900" b="1" dirty="0" smtClean="0">
                <a:latin typeface="+mj-lt"/>
              </a:rPr>
              <a:t>Céline Lafontaine, ‘Regenerative </a:t>
            </a:r>
            <a:r>
              <a:rPr lang="en-GB" sz="1900" b="1" dirty="0">
                <a:latin typeface="+mj-lt"/>
              </a:rPr>
              <a:t>Medicine’s Immortal Body: From the Fight against Ageing to the Extension of </a:t>
            </a:r>
            <a:r>
              <a:rPr lang="en-GB" sz="1900" b="1" dirty="0" smtClean="0">
                <a:latin typeface="+mj-lt"/>
              </a:rPr>
              <a:t>Longevity’ in </a:t>
            </a:r>
            <a:r>
              <a:rPr lang="en-GB" sz="1800" dirty="0"/>
              <a:t>Body &amp; Society Vol. 15 No. </a:t>
            </a:r>
            <a:r>
              <a:rPr lang="en-GB" sz="1800" dirty="0" smtClean="0"/>
              <a:t>4, 2009)</a:t>
            </a:r>
            <a:r>
              <a:rPr lang="en-GB" sz="1900" b="1" dirty="0" smtClean="0">
                <a:latin typeface="+mj-lt"/>
              </a:rPr>
              <a:t> </a:t>
            </a:r>
            <a:endParaRPr lang="en-GB" sz="1900" b="1" dirty="0">
              <a:latin typeface="+mj-lt"/>
            </a:endParaRPr>
          </a:p>
          <a:p>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96000" y="951386"/>
            <a:ext cx="2032000" cy="2540000"/>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0381" y="951386"/>
            <a:ext cx="2032000" cy="25400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3782979"/>
            <a:ext cx="2032000" cy="254000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70381" y="3782979"/>
            <a:ext cx="2032000" cy="2540000"/>
          </a:xfrm>
          <a:prstGeom prst="rect">
            <a:avLst/>
          </a:prstGeom>
        </p:spPr>
      </p:pic>
    </p:spTree>
    <p:extLst>
      <p:ext uri="{BB962C8B-B14F-4D97-AF65-F5344CB8AC3E}">
        <p14:creationId xmlns:p14="http://schemas.microsoft.com/office/powerpoint/2010/main" val="1216912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Aims</a:t>
            </a:r>
            <a:endParaRPr lang="en-US" dirty="0"/>
          </a:p>
        </p:txBody>
      </p:sp>
      <p:sp>
        <p:nvSpPr>
          <p:cNvPr id="3" name="Content Placeholder 2"/>
          <p:cNvSpPr>
            <a:spLocks noGrp="1"/>
          </p:cNvSpPr>
          <p:nvPr>
            <p:ph sz="half" idx="1"/>
          </p:nvPr>
        </p:nvSpPr>
        <p:spPr/>
        <p:txBody>
          <a:bodyPr/>
          <a:lstStyle/>
          <a:p>
            <a:r>
              <a:rPr lang="en-GB" dirty="0" smtClean="0"/>
              <a:t>To explore </a:t>
            </a:r>
            <a:r>
              <a:rPr lang="en-GB" dirty="0"/>
              <a:t>the ways in which dementia has emerged as an over-determined point of tangency upon which particular ideas about ageing, mortality and immortality, human value, sustainability and futurity are played out.</a:t>
            </a:r>
            <a:endParaRPr lang="en-US" dirty="0"/>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31377" y="1600454"/>
            <a:ext cx="2514600" cy="3403600"/>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7758" y="1600454"/>
            <a:ext cx="2235200" cy="3403600"/>
          </a:xfrm>
          <a:prstGeom prst="rect">
            <a:avLst/>
          </a:prstGeom>
        </p:spPr>
      </p:pic>
    </p:spTree>
    <p:extLst>
      <p:ext uri="{BB962C8B-B14F-4D97-AF65-F5344CB8AC3E}">
        <p14:creationId xmlns:p14="http://schemas.microsoft.com/office/powerpoint/2010/main" val="1120487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t>
            </a:r>
            <a:r>
              <a:rPr lang="en-US" dirty="0" smtClean="0"/>
              <a:t>hinking about dementia</a:t>
            </a:r>
            <a:endParaRPr lang="en-US" dirty="0"/>
          </a:p>
        </p:txBody>
      </p:sp>
      <p:sp>
        <p:nvSpPr>
          <p:cNvPr id="3" name="Content Placeholder 2"/>
          <p:cNvSpPr>
            <a:spLocks noGrp="1"/>
          </p:cNvSpPr>
          <p:nvPr>
            <p:ph sz="half" idx="1"/>
          </p:nvPr>
        </p:nvSpPr>
        <p:spPr/>
        <p:txBody>
          <a:bodyPr/>
          <a:lstStyle/>
          <a:p>
            <a:r>
              <a:rPr lang="en-US" dirty="0" smtClean="0"/>
              <a:t>Biomedical paradigm predominates</a:t>
            </a:r>
          </a:p>
          <a:p>
            <a:r>
              <a:rPr lang="en-US" dirty="0" smtClean="0"/>
              <a:t>Dementia separated from ‘ageing’</a:t>
            </a:r>
          </a:p>
          <a:p>
            <a:r>
              <a:rPr lang="en-US" dirty="0" smtClean="0"/>
              <a:t>Difficulty of identifying and differentiating distinct pathologies</a:t>
            </a:r>
          </a:p>
          <a:p>
            <a:r>
              <a:rPr lang="en-US" dirty="0" smtClean="0"/>
              <a:t>Recent shift towards understanding the </a:t>
            </a:r>
            <a:r>
              <a:rPr lang="en-US" dirty="0" err="1" smtClean="0"/>
              <a:t>multifactoral</a:t>
            </a:r>
            <a:r>
              <a:rPr lang="en-US" dirty="0" smtClean="0"/>
              <a:t> nature of the condition</a:t>
            </a:r>
            <a:endParaRPr lang="en-US" dirty="0"/>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03353" y="649574"/>
            <a:ext cx="2032000" cy="2540000"/>
          </a:xfr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3353" y="3481961"/>
            <a:ext cx="2032000" cy="2540000"/>
          </a:xfrm>
          <a:prstGeom prst="rect">
            <a:avLst/>
          </a:prstGeom>
        </p:spPr>
      </p:pic>
    </p:spTree>
    <p:extLst>
      <p:ext uri="{BB962C8B-B14F-4D97-AF65-F5344CB8AC3E}">
        <p14:creationId xmlns:p14="http://schemas.microsoft.com/office/powerpoint/2010/main" val="1474556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8628" y="1278526"/>
            <a:ext cx="4248743" cy="5039428"/>
          </a:xfrm>
          <a:prstGeom prst="rect">
            <a:avLst/>
          </a:prstGeom>
        </p:spPr>
      </p:pic>
      <p:sp>
        <p:nvSpPr>
          <p:cNvPr id="5" name="Title 4"/>
          <p:cNvSpPr>
            <a:spLocks noGrp="1"/>
          </p:cNvSpPr>
          <p:nvPr>
            <p:ph type="title"/>
          </p:nvPr>
        </p:nvSpPr>
        <p:spPr>
          <a:xfrm>
            <a:off x="838200" y="365126"/>
            <a:ext cx="10515600" cy="1094024"/>
          </a:xfrm>
        </p:spPr>
        <p:txBody>
          <a:bodyPr/>
          <a:lstStyle/>
          <a:p>
            <a:r>
              <a:rPr lang="en-US" dirty="0" smtClean="0"/>
              <a:t>Wildfire and Tsunamis </a:t>
            </a:r>
            <a:r>
              <a:rPr lang="is-IS" dirty="0" smtClean="0"/>
              <a:t>…</a:t>
            </a:r>
            <a:endParaRPr lang="en-US" dirty="0"/>
          </a:p>
        </p:txBody>
      </p:sp>
      <p:sp>
        <p:nvSpPr>
          <p:cNvPr id="6" name="Content Placeholder 5"/>
          <p:cNvSpPr>
            <a:spLocks noGrp="1"/>
          </p:cNvSpPr>
          <p:nvPr>
            <p:ph sz="half" idx="1"/>
          </p:nvPr>
        </p:nvSpPr>
        <p:spPr>
          <a:xfrm>
            <a:off x="838200" y="1527243"/>
            <a:ext cx="5181600" cy="4649719"/>
          </a:xfrm>
        </p:spPr>
        <p:txBody>
          <a:bodyPr/>
          <a:lstStyle/>
          <a:p>
            <a:r>
              <a:rPr lang="en-US" dirty="0" smtClean="0"/>
              <a:t>“Dementia is the greatest threat to humanity” (David Cameron’s #</a:t>
            </a:r>
            <a:r>
              <a:rPr lang="en-US" dirty="0" err="1" smtClean="0"/>
              <a:t>dementiachallenge</a:t>
            </a:r>
            <a:r>
              <a:rPr lang="en-US" dirty="0" smtClean="0"/>
              <a:t>)</a:t>
            </a:r>
          </a:p>
          <a:p>
            <a:r>
              <a:rPr lang="en-US" dirty="0" smtClean="0"/>
              <a:t>Disaster capitalism complex </a:t>
            </a:r>
            <a:endParaRPr lang="en-US" dirty="0"/>
          </a:p>
        </p:txBody>
      </p:sp>
      <p:sp>
        <p:nvSpPr>
          <p:cNvPr id="7" name="Content Placeholder 6"/>
          <p:cNvSpPr>
            <a:spLocks noGrp="1"/>
          </p:cNvSpPr>
          <p:nvPr>
            <p:ph sz="half" idx="2"/>
          </p:nvPr>
        </p:nvSpPr>
        <p:spPr/>
        <p:txBody>
          <a:bodyPr/>
          <a:lstStyle/>
          <a:p>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190890"/>
            <a:ext cx="2609850" cy="1752600"/>
          </a:xfrm>
          <a:prstGeom prst="rect">
            <a:avLst/>
          </a:prstGeom>
        </p:spPr>
      </p:pic>
    </p:spTree>
    <p:extLst>
      <p:ext uri="{BB962C8B-B14F-4D97-AF65-F5344CB8AC3E}">
        <p14:creationId xmlns:p14="http://schemas.microsoft.com/office/powerpoint/2010/main" val="43340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Renny</a:t>
            </a:r>
            <a:r>
              <a:rPr lang="en-US" dirty="0" smtClean="0"/>
              <a:t> </a:t>
            </a:r>
            <a:r>
              <a:rPr lang="en-US" dirty="0" err="1" smtClean="0"/>
              <a:t>Harlin</a:t>
            </a:r>
            <a:r>
              <a:rPr lang="en-US" dirty="0" smtClean="0"/>
              <a:t>, Deep Blue Sea, 1999</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72830" y="1594323"/>
            <a:ext cx="3810000" cy="213360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83690" y="1552829"/>
            <a:ext cx="3289300" cy="2476500"/>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830" y="3915620"/>
            <a:ext cx="3810000" cy="19050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05800" y="1552829"/>
            <a:ext cx="3797300" cy="214630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16907" y="4289763"/>
            <a:ext cx="3286193" cy="2082800"/>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09968" y="4162763"/>
            <a:ext cx="3479800" cy="2336800"/>
          </a:xfrm>
          <a:prstGeom prst="rect">
            <a:avLst/>
          </a:prstGeom>
        </p:spPr>
      </p:pic>
    </p:spTree>
    <p:extLst>
      <p:ext uri="{BB962C8B-B14F-4D97-AF65-F5344CB8AC3E}">
        <p14:creationId xmlns:p14="http://schemas.microsoft.com/office/powerpoint/2010/main" val="1721549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15437" y="1793875"/>
            <a:ext cx="3784600" cy="2146300"/>
          </a:xfrm>
        </p:spPr>
      </p:pic>
      <p:sp>
        <p:nvSpPr>
          <p:cNvPr id="4" name="Content Placeholder 3"/>
          <p:cNvSpPr>
            <a:spLocks noGrp="1"/>
          </p:cNvSpPr>
          <p:nvPr>
            <p:ph sz="half" idx="2"/>
          </p:nvPr>
        </p:nvSpPr>
        <p:spPr/>
        <p:txBody>
          <a:bodyPr/>
          <a:lstStyle/>
          <a:p>
            <a:r>
              <a:rPr lang="en-US" dirty="0" smtClean="0"/>
              <a:t>“</a:t>
            </a:r>
            <a:r>
              <a:rPr lang="en-US" dirty="0"/>
              <a:t>What you are looking for </a:t>
            </a:r>
            <a:r>
              <a:rPr lang="en-US" dirty="0" smtClean="0"/>
              <a:t>here is </a:t>
            </a:r>
            <a:r>
              <a:rPr lang="en-US" dirty="0"/>
              <a:t>lightening in a bottle. Neurons are becoming hyper osmotic. They are firing”.</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437" y="4043363"/>
            <a:ext cx="3797300" cy="2133600"/>
          </a:xfrm>
          <a:prstGeom prst="rect">
            <a:avLst/>
          </a:prstGeom>
        </p:spPr>
      </p:pic>
    </p:spTree>
    <p:extLst>
      <p:ext uri="{BB962C8B-B14F-4D97-AF65-F5344CB8AC3E}">
        <p14:creationId xmlns:p14="http://schemas.microsoft.com/office/powerpoint/2010/main" val="2105471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End-times </a:t>
            </a:r>
            <a:endParaRPr lang="en-US" dirty="0"/>
          </a:p>
        </p:txBody>
      </p:sp>
      <p:sp>
        <p:nvSpPr>
          <p:cNvPr id="3" name="Content Placeholder 2"/>
          <p:cNvSpPr>
            <a:spLocks noGrp="1"/>
          </p:cNvSpPr>
          <p:nvPr>
            <p:ph sz="half" idx="1"/>
          </p:nvPr>
        </p:nvSpPr>
        <p:spPr/>
        <p:txBody>
          <a:bodyPr>
            <a:normAutofit fontScale="92500" lnSpcReduction="10000"/>
          </a:bodyPr>
          <a:lstStyle/>
          <a:p>
            <a:r>
              <a:rPr lang="en-GB" dirty="0"/>
              <a:t>The film allegorises the eradication of the forces of capitalist speculation (in the form of Russell Franklin, millionaire CEO and cannibal), of scientific research (destroyed by the elemental forces of fire and water), and of the scientists themselves</a:t>
            </a:r>
            <a:r>
              <a:rPr lang="en-GB" dirty="0" smtClean="0"/>
              <a:t>.</a:t>
            </a:r>
          </a:p>
          <a:p>
            <a:r>
              <a:rPr lang="en-GB" dirty="0" smtClean="0"/>
              <a:t>Blue collar conservatism</a:t>
            </a:r>
          </a:p>
          <a:p>
            <a:r>
              <a:rPr lang="en-GB" dirty="0" smtClean="0"/>
              <a:t>Concludes with the deserted time of unemployment and historical paralysis.</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22978" y="1825625"/>
            <a:ext cx="3810000" cy="2133600"/>
          </a:xfrm>
        </p:spPr>
      </p:pic>
    </p:spTree>
    <p:extLst>
      <p:ext uri="{BB962C8B-B14F-4D97-AF65-F5344CB8AC3E}">
        <p14:creationId xmlns:p14="http://schemas.microsoft.com/office/powerpoint/2010/main" val="531007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Vernor</a:t>
            </a:r>
            <a:r>
              <a:rPr lang="en-US" dirty="0" smtClean="0"/>
              <a:t> </a:t>
            </a:r>
            <a:r>
              <a:rPr lang="en-US" dirty="0" err="1" smtClean="0"/>
              <a:t>Vinge’s</a:t>
            </a:r>
            <a:r>
              <a:rPr lang="en-US" dirty="0" smtClean="0"/>
              <a:t> </a:t>
            </a:r>
            <a:r>
              <a:rPr lang="en-US" i="1" dirty="0" smtClean="0"/>
              <a:t>Rainbows En</a:t>
            </a:r>
            <a:r>
              <a:rPr lang="en-US" dirty="0" smtClean="0"/>
              <a:t>d (2006)</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Speculative fiction</a:t>
            </a:r>
          </a:p>
          <a:p>
            <a:r>
              <a:rPr lang="en-US" dirty="0" smtClean="0"/>
              <a:t>Set in San Diego 2025</a:t>
            </a:r>
          </a:p>
          <a:p>
            <a:r>
              <a:rPr lang="en-US" dirty="0" smtClean="0"/>
              <a:t>World in which digital technologies permeate every space and expression of human sociality</a:t>
            </a:r>
          </a:p>
          <a:p>
            <a:r>
              <a:rPr lang="en-US" dirty="0" smtClean="0"/>
              <a:t>Key protagonist: Robert </a:t>
            </a:r>
            <a:r>
              <a:rPr lang="en-US" dirty="0" err="1" smtClean="0"/>
              <a:t>Gu</a:t>
            </a:r>
            <a:r>
              <a:rPr lang="en-US" dirty="0" smtClean="0"/>
              <a:t> (cured of late stage AD)</a:t>
            </a:r>
          </a:p>
          <a:p>
            <a:r>
              <a:rPr lang="en-GB" dirty="0" smtClean="0"/>
              <a:t>“Today </a:t>
            </a:r>
            <a:r>
              <a:rPr lang="en-GB" dirty="0"/>
              <a:t>we did your eyes. In a week or so we’ll start reinforcing your peripheral nervous system.” Reed laughed. “You know you’ve even got the skin and fat biochemistry that responds to Venn-</a:t>
            </a:r>
            <a:r>
              <a:rPr lang="en-GB" dirty="0" err="1"/>
              <a:t>Kurasawa</a:t>
            </a:r>
            <a:r>
              <a:rPr lang="en-GB" dirty="0"/>
              <a:t> treatments</a:t>
            </a:r>
            <a:r>
              <a:rPr lang="en-GB" dirty="0" smtClean="0"/>
              <a:t>.” </a:t>
            </a:r>
            <a:r>
              <a:rPr lang="en-GB" dirty="0"/>
              <a:t>(p.27)</a:t>
            </a:r>
            <a:endParaRPr lang="en-US" dirty="0"/>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888590" y="1960461"/>
            <a:ext cx="2235200" cy="3403600"/>
          </a:xfrm>
          <a:prstGeom prst="rect">
            <a:avLst/>
          </a:prstGeom>
        </p:spPr>
      </p:pic>
    </p:spTree>
    <p:extLst>
      <p:ext uri="{BB962C8B-B14F-4D97-AF65-F5344CB8AC3E}">
        <p14:creationId xmlns:p14="http://schemas.microsoft.com/office/powerpoint/2010/main" val="5139085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614</Words>
  <Application>Microsoft Office PowerPoint</Application>
  <PresentationFormat>Widescreen</PresentationFormat>
  <Paragraphs>43</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‘Futures? Dementia and Human (Re)generation in Contemporary Culture’ </vt:lpstr>
      <vt:lpstr>Crisis capitalism</vt:lpstr>
      <vt:lpstr>Aims</vt:lpstr>
      <vt:lpstr>Thinking about dementia</vt:lpstr>
      <vt:lpstr>Wildfire and Tsunamis …</vt:lpstr>
      <vt:lpstr>Renny Harlin, Deep Blue Sea, 1999</vt:lpstr>
      <vt:lpstr>PowerPoint Presentation</vt:lpstr>
      <vt:lpstr>End-times </vt:lpstr>
      <vt:lpstr>Vernor Vinge’s Rainbows End (2006)</vt:lpstr>
      <vt:lpstr>The world of the novel</vt:lpstr>
      <vt:lpstr>Conclusion: regeneration, futurity and persistence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‘Futures? Dementia and Human (Re)generation in Contemporary Culture’</dc:title>
  <dc:creator>Lucy Burke</dc:creator>
  <cp:lastModifiedBy>Jamie Stark</cp:lastModifiedBy>
  <cp:revision>12</cp:revision>
  <cp:lastPrinted>2016-07-06T08:15:00Z</cp:lastPrinted>
  <dcterms:created xsi:type="dcterms:W3CDTF">2016-07-06T06:53:14Z</dcterms:created>
  <dcterms:modified xsi:type="dcterms:W3CDTF">2016-11-02T13:47:36Z</dcterms:modified>
</cp:coreProperties>
</file>