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85" r:id="rId3"/>
    <p:sldId id="286" r:id="rId4"/>
    <p:sldId id="283" r:id="rId5"/>
    <p:sldId id="264" r:id="rId6"/>
    <p:sldId id="28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BB7D6B-0134-4949-9C69-FFF684CC60FD}" type="datetimeFigureOut">
              <a:rPr lang="en-GB" smtClean="0"/>
              <a:t>03/02/2016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292C02-AB39-409E-A8B3-CB1D080F9473}" type="slidenum">
              <a:rPr lang="en-GB" smtClean="0"/>
              <a:t>‹#›</a:t>
            </a:fld>
            <a:endParaRPr lang="en-GB"/>
          </a:p>
        </p:txBody>
      </p:sp>
    </p:spTree>
    <p:extLst>
      <p:ext uri="{BB962C8B-B14F-4D97-AF65-F5344CB8AC3E}">
        <p14:creationId xmlns:p14="http://schemas.microsoft.com/office/powerpoint/2010/main" val="332293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291CA9B-FFB6-4F97-8745-A7ADF02935CF}" type="datetimeFigureOut">
              <a:rPr lang="en-GB" smtClean="0"/>
              <a:pPr/>
              <a:t>03/02/2016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49852-F578-4575-BAD3-2EDF61473E10}" type="slidenum">
              <a:rPr lang="en-GB" smtClean="0"/>
              <a:pPr/>
              <a:t>‹#›</a:t>
            </a:fld>
            <a:endParaRPr lang="en-GB"/>
          </a:p>
        </p:txBody>
      </p:sp>
    </p:spTree>
    <p:extLst>
      <p:ext uri="{BB962C8B-B14F-4D97-AF65-F5344CB8AC3E}">
        <p14:creationId xmlns:p14="http://schemas.microsoft.com/office/powerpoint/2010/main" val="3071538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91CA9B-FFB6-4F97-8745-A7ADF02935CF}" type="datetimeFigureOut">
              <a:rPr lang="en-GB" smtClean="0"/>
              <a:pPr/>
              <a:t>03/02/2016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49852-F578-4575-BAD3-2EDF61473E10}" type="slidenum">
              <a:rPr lang="en-GB" smtClean="0"/>
              <a:pPr/>
              <a:t>‹#›</a:t>
            </a:fld>
            <a:endParaRPr lang="en-GB"/>
          </a:p>
        </p:txBody>
      </p:sp>
    </p:spTree>
    <p:extLst>
      <p:ext uri="{BB962C8B-B14F-4D97-AF65-F5344CB8AC3E}">
        <p14:creationId xmlns:p14="http://schemas.microsoft.com/office/powerpoint/2010/main" val="20497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91CA9B-FFB6-4F97-8745-A7ADF02935CF}" type="datetimeFigureOut">
              <a:rPr lang="en-GB" smtClean="0"/>
              <a:pPr/>
              <a:t>03/02/2016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49852-F578-4575-BAD3-2EDF61473E10}" type="slidenum">
              <a:rPr lang="en-GB" smtClean="0"/>
              <a:pPr/>
              <a:t>‹#›</a:t>
            </a:fld>
            <a:endParaRPr lang="en-GB"/>
          </a:p>
        </p:txBody>
      </p:sp>
    </p:spTree>
    <p:extLst>
      <p:ext uri="{BB962C8B-B14F-4D97-AF65-F5344CB8AC3E}">
        <p14:creationId xmlns:p14="http://schemas.microsoft.com/office/powerpoint/2010/main" val="497546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291CA9B-FFB6-4F97-8745-A7ADF02935CF}" type="datetimeFigureOut">
              <a:rPr lang="en-GB" smtClean="0"/>
              <a:pPr/>
              <a:t>03/02/2016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49852-F578-4575-BAD3-2EDF61473E10}" type="slidenum">
              <a:rPr lang="en-GB" smtClean="0"/>
              <a:pPr/>
              <a:t>‹#›</a:t>
            </a:fld>
            <a:endParaRPr lang="en-GB"/>
          </a:p>
        </p:txBody>
      </p:sp>
    </p:spTree>
    <p:extLst>
      <p:ext uri="{BB962C8B-B14F-4D97-AF65-F5344CB8AC3E}">
        <p14:creationId xmlns:p14="http://schemas.microsoft.com/office/powerpoint/2010/main" val="3136981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CA9B-FFB6-4F97-8745-A7ADF02935CF}" type="datetimeFigureOut">
              <a:rPr lang="en-GB" smtClean="0"/>
              <a:pPr/>
              <a:t>03/02/2016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49852-F578-4575-BAD3-2EDF61473E10}" type="slidenum">
              <a:rPr lang="en-GB" smtClean="0"/>
              <a:pPr/>
              <a:t>‹#›</a:t>
            </a:fld>
            <a:endParaRPr lang="en-GB"/>
          </a:p>
        </p:txBody>
      </p:sp>
    </p:spTree>
    <p:extLst>
      <p:ext uri="{BB962C8B-B14F-4D97-AF65-F5344CB8AC3E}">
        <p14:creationId xmlns:p14="http://schemas.microsoft.com/office/powerpoint/2010/main" val="4085755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291CA9B-FFB6-4F97-8745-A7ADF02935CF}" type="datetimeFigureOut">
              <a:rPr lang="en-GB" smtClean="0"/>
              <a:pPr/>
              <a:t>03/02/2016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49852-F578-4575-BAD3-2EDF61473E10}" type="slidenum">
              <a:rPr lang="en-GB" smtClean="0"/>
              <a:pPr/>
              <a:t>‹#›</a:t>
            </a:fld>
            <a:endParaRPr lang="en-GB"/>
          </a:p>
        </p:txBody>
      </p:sp>
    </p:spTree>
    <p:extLst>
      <p:ext uri="{BB962C8B-B14F-4D97-AF65-F5344CB8AC3E}">
        <p14:creationId xmlns:p14="http://schemas.microsoft.com/office/powerpoint/2010/main" val="774361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291CA9B-FFB6-4F97-8745-A7ADF02935CF}" type="datetimeFigureOut">
              <a:rPr lang="en-GB" smtClean="0"/>
              <a:pPr/>
              <a:t>03/02/2016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649852-F578-4575-BAD3-2EDF61473E10}" type="slidenum">
              <a:rPr lang="en-GB" smtClean="0"/>
              <a:pPr/>
              <a:t>‹#›</a:t>
            </a:fld>
            <a:endParaRPr lang="en-GB"/>
          </a:p>
        </p:txBody>
      </p:sp>
    </p:spTree>
    <p:extLst>
      <p:ext uri="{BB962C8B-B14F-4D97-AF65-F5344CB8AC3E}">
        <p14:creationId xmlns:p14="http://schemas.microsoft.com/office/powerpoint/2010/main" val="471511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91CA9B-FFB6-4F97-8745-A7ADF02935CF}" type="datetimeFigureOut">
              <a:rPr lang="en-GB" smtClean="0"/>
              <a:pPr/>
              <a:t>03/02/2016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649852-F578-4575-BAD3-2EDF61473E10}" type="slidenum">
              <a:rPr lang="en-GB" smtClean="0"/>
              <a:pPr/>
              <a:t>‹#›</a:t>
            </a:fld>
            <a:endParaRPr lang="en-GB"/>
          </a:p>
        </p:txBody>
      </p:sp>
    </p:spTree>
    <p:extLst>
      <p:ext uri="{BB962C8B-B14F-4D97-AF65-F5344CB8AC3E}">
        <p14:creationId xmlns:p14="http://schemas.microsoft.com/office/powerpoint/2010/main" val="4071665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1CA9B-FFB6-4F97-8745-A7ADF02935CF}" type="datetimeFigureOut">
              <a:rPr lang="en-GB" smtClean="0"/>
              <a:pPr/>
              <a:t>03/02/2016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649852-F578-4575-BAD3-2EDF61473E10}" type="slidenum">
              <a:rPr lang="en-GB" smtClean="0"/>
              <a:pPr/>
              <a:t>‹#›</a:t>
            </a:fld>
            <a:endParaRPr lang="en-GB"/>
          </a:p>
        </p:txBody>
      </p:sp>
    </p:spTree>
    <p:extLst>
      <p:ext uri="{BB962C8B-B14F-4D97-AF65-F5344CB8AC3E}">
        <p14:creationId xmlns:p14="http://schemas.microsoft.com/office/powerpoint/2010/main" val="2703137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1CA9B-FFB6-4F97-8745-A7ADF02935CF}" type="datetimeFigureOut">
              <a:rPr lang="en-GB" smtClean="0"/>
              <a:pPr/>
              <a:t>03/02/2016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49852-F578-4575-BAD3-2EDF61473E10}" type="slidenum">
              <a:rPr lang="en-GB" smtClean="0"/>
              <a:pPr/>
              <a:t>‹#›</a:t>
            </a:fld>
            <a:endParaRPr lang="en-GB"/>
          </a:p>
        </p:txBody>
      </p:sp>
    </p:spTree>
    <p:extLst>
      <p:ext uri="{BB962C8B-B14F-4D97-AF65-F5344CB8AC3E}">
        <p14:creationId xmlns:p14="http://schemas.microsoft.com/office/powerpoint/2010/main" val="1797897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91CA9B-FFB6-4F97-8745-A7ADF02935CF}" type="datetimeFigureOut">
              <a:rPr lang="en-GB" smtClean="0"/>
              <a:pPr/>
              <a:t>03/02/2016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49852-F578-4575-BAD3-2EDF61473E10}" type="slidenum">
              <a:rPr lang="en-GB" smtClean="0"/>
              <a:pPr/>
              <a:t>‹#›</a:t>
            </a:fld>
            <a:endParaRPr lang="en-GB"/>
          </a:p>
        </p:txBody>
      </p:sp>
    </p:spTree>
    <p:extLst>
      <p:ext uri="{BB962C8B-B14F-4D97-AF65-F5344CB8AC3E}">
        <p14:creationId xmlns:p14="http://schemas.microsoft.com/office/powerpoint/2010/main" val="1928915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alpha val="82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CA9B-FFB6-4F97-8745-A7ADF02935CF}" type="datetimeFigureOut">
              <a:rPr lang="en-GB" smtClean="0"/>
              <a:pPr/>
              <a:t>03/02/2016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49852-F578-4575-BAD3-2EDF61473E10}" type="slidenum">
              <a:rPr lang="en-GB" smtClean="0"/>
              <a:pPr/>
              <a:t>‹#›</a:t>
            </a:fld>
            <a:endParaRPr lang="en-GB"/>
          </a:p>
        </p:txBody>
      </p:sp>
    </p:spTree>
    <p:extLst>
      <p:ext uri="{BB962C8B-B14F-4D97-AF65-F5344CB8AC3E}">
        <p14:creationId xmlns:p14="http://schemas.microsoft.com/office/powerpoint/2010/main" val="25459160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9532" y="620688"/>
            <a:ext cx="8424936" cy="1470025"/>
          </a:xfrm>
        </p:spPr>
        <p:txBody>
          <a:bodyPr>
            <a:normAutofit/>
          </a:bodyPr>
          <a:lstStyle/>
          <a:p>
            <a:r>
              <a:rPr lang="en-GB" dirty="0" smtClean="0">
                <a:latin typeface="Corbel" panose="020B0503020204020204" pitchFamily="34" charset="0"/>
              </a:rPr>
              <a:t>Pasts, Presents and Futures of Medical Regeneration</a:t>
            </a:r>
            <a:endParaRPr lang="en-GB" sz="3600" i="1" dirty="0">
              <a:latin typeface="Corbel" panose="020B0503020204020204" pitchFamily="34" charset="0"/>
            </a:endParaRPr>
          </a:p>
        </p:txBody>
      </p:sp>
      <p:pic>
        <p:nvPicPr>
          <p:cNvPr id="1028" name="Picture 4" descr="http://www.sciencefestival.co.uk/mediaLibrary/images/english/612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50" y="5881741"/>
            <a:ext cx="38100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devbio.biology.gatech.edu/wp-content/uploads/2015/03/montage_final_merge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708920"/>
            <a:ext cx="9144000" cy="1889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71502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rbel" panose="020B0503020204020204" pitchFamily="34" charset="0"/>
              </a:rPr>
              <a:t>Background</a:t>
            </a:r>
            <a:endParaRPr lang="en-GB" dirty="0">
              <a:latin typeface="Corbel" panose="020B0503020204020204" pitchFamily="34" charset="0"/>
            </a:endParaRPr>
          </a:p>
        </p:txBody>
      </p:sp>
      <p:sp>
        <p:nvSpPr>
          <p:cNvPr id="7" name="Content Placeholder 6"/>
          <p:cNvSpPr>
            <a:spLocks noGrp="1"/>
          </p:cNvSpPr>
          <p:nvPr>
            <p:ph sz="half" idx="1"/>
          </p:nvPr>
        </p:nvSpPr>
        <p:spPr>
          <a:xfrm>
            <a:off x="457200" y="1600200"/>
            <a:ext cx="6635080" cy="5069160"/>
          </a:xfrm>
        </p:spPr>
        <p:txBody>
          <a:bodyPr>
            <a:normAutofit lnSpcReduction="10000"/>
          </a:bodyPr>
          <a:lstStyle/>
          <a:p>
            <a:pPr>
              <a:buNone/>
            </a:pPr>
            <a:r>
              <a:rPr lang="en-GB" sz="2400" b="1" i="1" dirty="0" smtClean="0">
                <a:latin typeface="Corbel" panose="020B0503020204020204" pitchFamily="34" charset="0"/>
              </a:rPr>
              <a:t>Rejuvenation</a:t>
            </a:r>
          </a:p>
          <a:p>
            <a:pPr>
              <a:buNone/>
            </a:pPr>
            <a:r>
              <a:rPr lang="en-GB" sz="2400" dirty="0" smtClean="0">
                <a:latin typeface="Corbel" panose="020B0503020204020204" pitchFamily="34" charset="0"/>
              </a:rPr>
              <a:t>To make young or fresh again; to restore to youth or to the appearance of youth; … to give new life to; to refresh, reinvigorate.</a:t>
            </a:r>
          </a:p>
          <a:p>
            <a:pPr>
              <a:buNone/>
            </a:pPr>
            <a:endParaRPr lang="en-GB" sz="2400" b="1" i="1" dirty="0" smtClean="0">
              <a:latin typeface="Corbel" panose="020B0503020204020204" pitchFamily="34" charset="0"/>
            </a:endParaRPr>
          </a:p>
          <a:p>
            <a:pPr>
              <a:buNone/>
            </a:pPr>
            <a:r>
              <a:rPr lang="en-GB" sz="2400" b="1" i="1" dirty="0" smtClean="0">
                <a:latin typeface="Corbel" panose="020B0503020204020204" pitchFamily="34" charset="0"/>
              </a:rPr>
              <a:t>Regeneration</a:t>
            </a:r>
            <a:endParaRPr lang="en-GB" sz="2400" b="1" i="1" dirty="0">
              <a:latin typeface="Corbel" panose="020B0503020204020204" pitchFamily="34" charset="0"/>
            </a:endParaRPr>
          </a:p>
          <a:p>
            <a:pPr>
              <a:buNone/>
            </a:pPr>
            <a:r>
              <a:rPr lang="en-GB" sz="2400" dirty="0" smtClean="0">
                <a:latin typeface="Corbel" panose="020B0503020204020204" pitchFamily="34" charset="0"/>
              </a:rPr>
              <a:t>The </a:t>
            </a:r>
            <a:r>
              <a:rPr lang="en-GB" sz="2400" dirty="0">
                <a:latin typeface="Corbel" panose="020B0503020204020204" pitchFamily="34" charset="0"/>
              </a:rPr>
              <a:t>action of coming or bringing into renewed existence; recreation; rebirth; </a:t>
            </a:r>
            <a:r>
              <a:rPr lang="en-GB" sz="2400" dirty="0" smtClean="0">
                <a:latin typeface="Corbel" panose="020B0503020204020204" pitchFamily="34" charset="0"/>
              </a:rPr>
              <a:t>restoration.</a:t>
            </a:r>
          </a:p>
          <a:p>
            <a:pPr>
              <a:buNone/>
            </a:pPr>
            <a:r>
              <a:rPr lang="en-GB" sz="2400" dirty="0" smtClean="0">
                <a:latin typeface="Corbel" panose="020B0503020204020204" pitchFamily="34" charset="0"/>
              </a:rPr>
              <a:t>The </a:t>
            </a:r>
            <a:r>
              <a:rPr lang="en-GB" sz="2400" dirty="0">
                <a:latin typeface="Corbel" panose="020B0503020204020204" pitchFamily="34" charset="0"/>
              </a:rPr>
              <a:t>formation of new tissue or cells; the </a:t>
            </a:r>
            <a:r>
              <a:rPr lang="en-GB" sz="2400" u="sng" dirty="0">
                <a:latin typeface="Corbel" panose="020B0503020204020204" pitchFamily="34" charset="0"/>
              </a:rPr>
              <a:t>natural replacement or repair</a:t>
            </a:r>
            <a:r>
              <a:rPr lang="en-GB" sz="2400" dirty="0">
                <a:latin typeface="Corbel" panose="020B0503020204020204" pitchFamily="34" charset="0"/>
              </a:rPr>
              <a:t> of a lost or damaged part, organ, etc.; the formation of a new individual from part of an organism, often as a form of asexual reproduction</a:t>
            </a:r>
            <a:r>
              <a:rPr lang="en-GB" sz="2400" dirty="0" smtClean="0">
                <a:latin typeface="Corbel" panose="020B0503020204020204" pitchFamily="34" charset="0"/>
              </a:rPr>
              <a:t>.</a:t>
            </a:r>
            <a:endParaRPr lang="en-GB" sz="2400" dirty="0">
              <a:latin typeface="Corbel" panose="020B0503020204020204" pitchFamily="34" charset="0"/>
            </a:endParaRPr>
          </a:p>
          <a:p>
            <a:pPr>
              <a:buNone/>
            </a:pPr>
            <a:endParaRPr lang="en-GB" sz="2400" dirty="0" smtClean="0"/>
          </a:p>
          <a:p>
            <a:pPr>
              <a:buNone/>
            </a:pPr>
            <a:endParaRPr lang="en-GB" dirty="0"/>
          </a:p>
        </p:txBody>
      </p:sp>
    </p:spTree>
    <p:extLst>
      <p:ext uri="{BB962C8B-B14F-4D97-AF65-F5344CB8AC3E}">
        <p14:creationId xmlns:p14="http://schemas.microsoft.com/office/powerpoint/2010/main" val="416166919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rbel" panose="020B0503020204020204" pitchFamily="34" charset="0"/>
              </a:rPr>
              <a:t>Background</a:t>
            </a:r>
            <a:endParaRPr lang="en-GB" dirty="0">
              <a:latin typeface="Corbel" panose="020B0503020204020204" pitchFamily="34" charset="0"/>
            </a:endParaRPr>
          </a:p>
        </p:txBody>
      </p:sp>
      <p:sp>
        <p:nvSpPr>
          <p:cNvPr id="7" name="Content Placeholder 6"/>
          <p:cNvSpPr>
            <a:spLocks noGrp="1"/>
          </p:cNvSpPr>
          <p:nvPr>
            <p:ph sz="half" idx="1"/>
          </p:nvPr>
        </p:nvSpPr>
        <p:spPr>
          <a:xfrm>
            <a:off x="457200" y="1600200"/>
            <a:ext cx="6635080" cy="5069160"/>
          </a:xfrm>
        </p:spPr>
        <p:txBody>
          <a:bodyPr>
            <a:normAutofit lnSpcReduction="10000"/>
          </a:bodyPr>
          <a:lstStyle/>
          <a:p>
            <a:pPr>
              <a:buNone/>
            </a:pPr>
            <a:r>
              <a:rPr lang="en-GB" sz="2400" b="1" i="1" dirty="0" smtClean="0">
                <a:latin typeface="Corbel" panose="020B0503020204020204" pitchFamily="34" charset="0"/>
              </a:rPr>
              <a:t>Rejuvenation</a:t>
            </a:r>
          </a:p>
          <a:p>
            <a:pPr>
              <a:buNone/>
            </a:pPr>
            <a:r>
              <a:rPr lang="en-GB" sz="2400" dirty="0" smtClean="0">
                <a:latin typeface="Corbel" panose="020B0503020204020204" pitchFamily="34" charset="0"/>
              </a:rPr>
              <a:t>To make young or fresh again; to restore to youth or to the appearance of youth; … to give new life to; to refresh, reinvigorate.</a:t>
            </a:r>
          </a:p>
          <a:p>
            <a:pPr>
              <a:buNone/>
            </a:pPr>
            <a:endParaRPr lang="en-GB" sz="2400" b="1" i="1" dirty="0" smtClean="0">
              <a:latin typeface="Corbel" panose="020B0503020204020204" pitchFamily="34" charset="0"/>
            </a:endParaRPr>
          </a:p>
          <a:p>
            <a:pPr>
              <a:buNone/>
            </a:pPr>
            <a:r>
              <a:rPr lang="en-GB" sz="2400" b="1" i="1" dirty="0" smtClean="0">
                <a:latin typeface="Corbel" panose="020B0503020204020204" pitchFamily="34" charset="0"/>
              </a:rPr>
              <a:t>Regeneration</a:t>
            </a:r>
            <a:endParaRPr lang="en-GB" sz="2400" b="1" i="1" dirty="0">
              <a:latin typeface="Corbel" panose="020B0503020204020204" pitchFamily="34" charset="0"/>
            </a:endParaRPr>
          </a:p>
          <a:p>
            <a:pPr>
              <a:buNone/>
            </a:pPr>
            <a:r>
              <a:rPr lang="en-GB" sz="2400" dirty="0" smtClean="0">
                <a:latin typeface="Corbel" panose="020B0503020204020204" pitchFamily="34" charset="0"/>
              </a:rPr>
              <a:t>The </a:t>
            </a:r>
            <a:r>
              <a:rPr lang="en-GB" sz="2400" dirty="0">
                <a:latin typeface="Corbel" panose="020B0503020204020204" pitchFamily="34" charset="0"/>
              </a:rPr>
              <a:t>action of coming or bringing into renewed existence; recreation; rebirth; </a:t>
            </a:r>
            <a:r>
              <a:rPr lang="en-GB" sz="2400" dirty="0" smtClean="0">
                <a:latin typeface="Corbel" panose="020B0503020204020204" pitchFamily="34" charset="0"/>
              </a:rPr>
              <a:t>restoration.</a:t>
            </a:r>
          </a:p>
          <a:p>
            <a:pPr>
              <a:buNone/>
            </a:pPr>
            <a:r>
              <a:rPr lang="en-GB" sz="2400" dirty="0" smtClean="0">
                <a:latin typeface="Corbel" panose="020B0503020204020204" pitchFamily="34" charset="0"/>
              </a:rPr>
              <a:t>The </a:t>
            </a:r>
            <a:r>
              <a:rPr lang="en-GB" sz="2400" dirty="0">
                <a:latin typeface="Corbel" panose="020B0503020204020204" pitchFamily="34" charset="0"/>
              </a:rPr>
              <a:t>formation of new tissue or cells; the natural</a:t>
            </a:r>
            <a:r>
              <a:rPr lang="en-GB" sz="2400" u="sng" dirty="0">
                <a:latin typeface="Corbel" panose="020B0503020204020204" pitchFamily="34" charset="0"/>
              </a:rPr>
              <a:t> </a:t>
            </a:r>
            <a:r>
              <a:rPr lang="en-GB" sz="2400" dirty="0">
                <a:latin typeface="Corbel" panose="020B0503020204020204" pitchFamily="34" charset="0"/>
              </a:rPr>
              <a:t>replacement or repair of a lost or damaged part, organ, etc.; the formation of </a:t>
            </a:r>
            <a:r>
              <a:rPr lang="en-GB" sz="2400" u="sng" dirty="0">
                <a:latin typeface="Corbel" panose="020B0503020204020204" pitchFamily="34" charset="0"/>
              </a:rPr>
              <a:t>a new individual </a:t>
            </a:r>
            <a:r>
              <a:rPr lang="en-GB" sz="2400" dirty="0">
                <a:latin typeface="Corbel" panose="020B0503020204020204" pitchFamily="34" charset="0"/>
              </a:rPr>
              <a:t>from part of an organism, often as a form of asexual reproduction</a:t>
            </a:r>
            <a:r>
              <a:rPr lang="en-GB" sz="2400" dirty="0" smtClean="0">
                <a:latin typeface="Corbel" panose="020B0503020204020204" pitchFamily="34" charset="0"/>
              </a:rPr>
              <a:t>.</a:t>
            </a:r>
            <a:endParaRPr lang="en-GB" sz="2400" dirty="0">
              <a:latin typeface="Corbel" panose="020B0503020204020204" pitchFamily="34" charset="0"/>
            </a:endParaRPr>
          </a:p>
          <a:p>
            <a:pPr>
              <a:buNone/>
            </a:pPr>
            <a:endParaRPr lang="en-GB" sz="2400" dirty="0" smtClean="0"/>
          </a:p>
          <a:p>
            <a:pPr>
              <a:buNone/>
            </a:pPr>
            <a:endParaRPr lang="en-GB" dirty="0"/>
          </a:p>
        </p:txBody>
      </p:sp>
    </p:spTree>
    <p:extLst>
      <p:ext uri="{BB962C8B-B14F-4D97-AF65-F5344CB8AC3E}">
        <p14:creationId xmlns:p14="http://schemas.microsoft.com/office/powerpoint/2010/main" val="15385813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rbel" panose="020B0503020204020204" pitchFamily="34" charset="0"/>
              </a:rPr>
              <a:t>Regeneration</a:t>
            </a:r>
            <a:endParaRPr lang="en-GB" dirty="0">
              <a:latin typeface="Corbel" panose="020B0503020204020204" pitchFamily="34" charset="0"/>
            </a:endParaRPr>
          </a:p>
        </p:txBody>
      </p:sp>
      <p:sp>
        <p:nvSpPr>
          <p:cNvPr id="5" name="Content Placeholder 6"/>
          <p:cNvSpPr>
            <a:spLocks noGrp="1"/>
          </p:cNvSpPr>
          <p:nvPr>
            <p:ph sz="half" idx="1"/>
          </p:nvPr>
        </p:nvSpPr>
        <p:spPr>
          <a:xfrm>
            <a:off x="457200" y="1600200"/>
            <a:ext cx="4762872" cy="5069160"/>
          </a:xfrm>
        </p:spPr>
        <p:txBody>
          <a:bodyPr>
            <a:normAutofit/>
          </a:bodyPr>
          <a:lstStyle/>
          <a:p>
            <a:pPr>
              <a:buNone/>
            </a:pPr>
            <a:r>
              <a:rPr lang="en-GB" sz="2400" dirty="0" smtClean="0">
                <a:latin typeface="Corbel" panose="020B0503020204020204" pitchFamily="34" charset="0"/>
              </a:rPr>
              <a:t>‘It </a:t>
            </a:r>
            <a:r>
              <a:rPr lang="en-GB" sz="2400" dirty="0">
                <a:latin typeface="Corbel" panose="020B0503020204020204" pitchFamily="34" charset="0"/>
              </a:rPr>
              <a:t>is important to emphasise the limitations of ageing research. Promises of substantial increases in lifespan, reversing ageing or even immortality are unlikely to be fulfilled in the foreseeable future, if at all</a:t>
            </a:r>
            <a:r>
              <a:rPr lang="en-GB" sz="2400" dirty="0" smtClean="0">
                <a:latin typeface="Corbel" panose="020B0503020204020204" pitchFamily="34" charset="0"/>
              </a:rPr>
              <a:t>.’</a:t>
            </a:r>
          </a:p>
          <a:p>
            <a:pPr>
              <a:buNone/>
            </a:pPr>
            <a:r>
              <a:rPr lang="en-GB" sz="1800" dirty="0" smtClean="0">
                <a:latin typeface="Corbel" panose="020B0503020204020204" pitchFamily="34" charset="0"/>
              </a:rPr>
              <a:t>Academy of Medical Sciences, 2009</a:t>
            </a:r>
          </a:p>
          <a:p>
            <a:pPr>
              <a:buNone/>
            </a:pPr>
            <a:endParaRPr lang="en-GB" dirty="0"/>
          </a:p>
        </p:txBody>
      </p:sp>
      <p:pic>
        <p:nvPicPr>
          <p:cNvPr id="1026" name="Picture 2" descr="http://www.acmedsci.ac.uk/snip/thumbnails/w600h335cx52.286666666667cw406.48666666667ch227.7/51d69164a4f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1772816"/>
            <a:ext cx="3442684" cy="1922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21048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rbel" panose="020B0503020204020204" pitchFamily="34" charset="0"/>
              </a:rPr>
              <a:t>Pasts | Presents</a:t>
            </a:r>
            <a:r>
              <a:rPr lang="en-GB" dirty="0">
                <a:latin typeface="Corbel" panose="020B0503020204020204" pitchFamily="34" charset="0"/>
              </a:rPr>
              <a:t> </a:t>
            </a:r>
            <a:r>
              <a:rPr lang="en-GB" dirty="0" smtClean="0">
                <a:latin typeface="Corbel" panose="020B0503020204020204" pitchFamily="34" charset="0"/>
              </a:rPr>
              <a:t>| Futures</a:t>
            </a:r>
            <a:endParaRPr lang="en-GB" dirty="0">
              <a:latin typeface="Corbel" panose="020B0503020204020204" pitchFamily="34" charset="0"/>
            </a:endParaRPr>
          </a:p>
        </p:txBody>
      </p:sp>
      <p:sp>
        <p:nvSpPr>
          <p:cNvPr id="5" name="Content Placeholder 6"/>
          <p:cNvSpPr>
            <a:spLocks noGrp="1"/>
          </p:cNvSpPr>
          <p:nvPr>
            <p:ph sz="half" idx="1"/>
          </p:nvPr>
        </p:nvSpPr>
        <p:spPr>
          <a:xfrm>
            <a:off x="457200" y="1600200"/>
            <a:ext cx="8229600" cy="5069160"/>
          </a:xfrm>
        </p:spPr>
        <p:txBody>
          <a:bodyPr>
            <a:normAutofit/>
          </a:bodyPr>
          <a:lstStyle/>
          <a:p>
            <a:r>
              <a:rPr lang="en-GB" sz="2400" dirty="0" smtClean="0">
                <a:latin typeface="Corbel" panose="020B0503020204020204" pitchFamily="34" charset="0"/>
              </a:rPr>
              <a:t>What are the similarities/differences between contemporary regenerative medicine and historical attempts to regenerate?</a:t>
            </a:r>
          </a:p>
          <a:p>
            <a:r>
              <a:rPr lang="en-GB" sz="2400" dirty="0" smtClean="0">
                <a:latin typeface="Corbel" panose="020B0503020204020204" pitchFamily="34" charset="0"/>
              </a:rPr>
              <a:t>How and why have public perceptions about the experience/desirability of ageing changed?</a:t>
            </a:r>
          </a:p>
          <a:p>
            <a:r>
              <a:rPr lang="en-GB" sz="2400" dirty="0">
                <a:latin typeface="Corbel" panose="020B0503020204020204" pitchFamily="34" charset="0"/>
              </a:rPr>
              <a:t>What are the precursors to regenerative medicine and how/why did the field </a:t>
            </a:r>
            <a:r>
              <a:rPr lang="en-GB" sz="2400" dirty="0" err="1">
                <a:latin typeface="Corbel" panose="020B0503020204020204" pitchFamily="34" charset="0"/>
              </a:rPr>
              <a:t>crystalise</a:t>
            </a:r>
            <a:r>
              <a:rPr lang="en-GB" sz="2400" dirty="0">
                <a:latin typeface="Corbel" panose="020B0503020204020204" pitchFamily="34" charset="0"/>
              </a:rPr>
              <a:t>?</a:t>
            </a:r>
          </a:p>
          <a:p>
            <a:r>
              <a:rPr lang="en-GB" sz="2400" dirty="0">
                <a:latin typeface="Corbel" panose="020B0503020204020204" pitchFamily="34" charset="0"/>
              </a:rPr>
              <a:t>How is the emergence of regenerative medicine changing our relationship with our bodies</a:t>
            </a:r>
            <a:r>
              <a:rPr lang="en-GB" sz="2400" dirty="0" smtClean="0">
                <a:latin typeface="Corbel" panose="020B0503020204020204" pitchFamily="34" charset="0"/>
              </a:rPr>
              <a:t>?</a:t>
            </a:r>
          </a:p>
          <a:p>
            <a:r>
              <a:rPr lang="en-GB" sz="2400" dirty="0" smtClean="0">
                <a:latin typeface="Corbel" panose="020B0503020204020204" pitchFamily="34" charset="0"/>
              </a:rPr>
              <a:t>How do features of medical regeneration manifest in popular culture? What is their significance?</a:t>
            </a:r>
            <a:endParaRPr lang="en-GB" sz="2400" dirty="0">
              <a:latin typeface="Corbel" panose="020B0503020204020204" pitchFamily="34" charset="0"/>
            </a:endParaRPr>
          </a:p>
          <a:p>
            <a:r>
              <a:rPr lang="en-GB" sz="2400" dirty="0" smtClean="0">
                <a:latin typeface="Corbel" panose="020B0503020204020204" pitchFamily="34" charset="0"/>
              </a:rPr>
              <a:t>How are commercial aspects of regenerative treatments likely to develop in the future?</a:t>
            </a:r>
          </a:p>
          <a:p>
            <a:pPr marL="0" indent="0">
              <a:buNone/>
            </a:pPr>
            <a:endParaRPr lang="en-GB" sz="2400" dirty="0" smtClean="0"/>
          </a:p>
          <a:p>
            <a:endParaRPr lang="en-GB" sz="2400" dirty="0" smtClean="0"/>
          </a:p>
          <a:p>
            <a:pPr>
              <a:buNone/>
            </a:pPr>
            <a:endParaRPr lang="en-GB" dirty="0"/>
          </a:p>
        </p:txBody>
      </p:sp>
    </p:spTree>
    <p:extLst>
      <p:ext uri="{BB962C8B-B14F-4D97-AF65-F5344CB8AC3E}">
        <p14:creationId xmlns:p14="http://schemas.microsoft.com/office/powerpoint/2010/main" val="785120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Corbel" panose="020B0503020204020204" pitchFamily="34" charset="0"/>
              </a:rPr>
              <a:t>Outcomes</a:t>
            </a:r>
            <a:endParaRPr lang="en-GB" dirty="0">
              <a:latin typeface="Corbel" panose="020B0503020204020204" pitchFamily="34" charset="0"/>
            </a:endParaRPr>
          </a:p>
        </p:txBody>
      </p:sp>
      <p:sp>
        <p:nvSpPr>
          <p:cNvPr id="5" name="Content Placeholder 6"/>
          <p:cNvSpPr>
            <a:spLocks noGrp="1"/>
          </p:cNvSpPr>
          <p:nvPr>
            <p:ph sz="half" idx="1"/>
          </p:nvPr>
        </p:nvSpPr>
        <p:spPr>
          <a:xfrm>
            <a:off x="457200" y="1600200"/>
            <a:ext cx="8229600" cy="5069160"/>
          </a:xfrm>
        </p:spPr>
        <p:txBody>
          <a:bodyPr>
            <a:normAutofit/>
          </a:bodyPr>
          <a:lstStyle/>
          <a:p>
            <a:r>
              <a:rPr lang="en-GB" dirty="0" smtClean="0">
                <a:latin typeface="Corbel" panose="020B0503020204020204" pitchFamily="34" charset="0"/>
              </a:rPr>
              <a:t>Today</a:t>
            </a:r>
          </a:p>
          <a:p>
            <a:pPr lvl="1"/>
            <a:r>
              <a:rPr lang="en-GB" dirty="0" smtClean="0">
                <a:latin typeface="Corbel" panose="020B0503020204020204" pitchFamily="34" charset="0"/>
              </a:rPr>
              <a:t>Curiosity</a:t>
            </a:r>
          </a:p>
          <a:p>
            <a:pPr lvl="1"/>
            <a:r>
              <a:rPr lang="en-GB" dirty="0" smtClean="0">
                <a:latin typeface="Corbel" panose="020B0503020204020204" pitchFamily="34" charset="0"/>
              </a:rPr>
              <a:t>Exchange</a:t>
            </a:r>
          </a:p>
          <a:p>
            <a:pPr lvl="1"/>
            <a:r>
              <a:rPr lang="en-GB" dirty="0" smtClean="0">
                <a:latin typeface="Corbel" panose="020B0503020204020204" pitchFamily="34" charset="0"/>
              </a:rPr>
              <a:t>Discussion</a:t>
            </a:r>
          </a:p>
          <a:p>
            <a:r>
              <a:rPr lang="en-GB" dirty="0" smtClean="0">
                <a:latin typeface="Corbel" panose="020B0503020204020204" pitchFamily="34" charset="0"/>
              </a:rPr>
              <a:t>Eventually</a:t>
            </a:r>
          </a:p>
          <a:p>
            <a:pPr lvl="1"/>
            <a:r>
              <a:rPr lang="en-GB" dirty="0" smtClean="0">
                <a:latin typeface="Corbel" panose="020B0503020204020204" pitchFamily="34" charset="0"/>
              </a:rPr>
              <a:t>Projects</a:t>
            </a:r>
          </a:p>
          <a:p>
            <a:pPr lvl="1"/>
            <a:r>
              <a:rPr lang="en-GB" dirty="0" smtClean="0">
                <a:latin typeface="Corbel" panose="020B0503020204020204" pitchFamily="34" charset="0"/>
              </a:rPr>
              <a:t>Publications</a:t>
            </a:r>
          </a:p>
          <a:p>
            <a:pPr lvl="1"/>
            <a:r>
              <a:rPr lang="en-GB" dirty="0" smtClean="0">
                <a:latin typeface="Corbel" panose="020B0503020204020204" pitchFamily="34" charset="0"/>
              </a:rPr>
              <a:t>Collaborations</a:t>
            </a:r>
          </a:p>
          <a:p>
            <a:pPr lvl="1"/>
            <a:endParaRPr lang="en-GB" dirty="0" smtClean="0">
              <a:latin typeface="Corbel" panose="020B0503020204020204" pitchFamily="34" charset="0"/>
            </a:endParaRPr>
          </a:p>
          <a:p>
            <a:pPr marL="0" indent="0">
              <a:buNone/>
            </a:pPr>
            <a:endParaRPr lang="en-GB" dirty="0" smtClean="0"/>
          </a:p>
          <a:p>
            <a:endParaRPr lang="en-GB" sz="2400" dirty="0" smtClean="0"/>
          </a:p>
          <a:p>
            <a:pPr>
              <a:buNone/>
            </a:pPr>
            <a:endParaRPr lang="en-GB" dirty="0"/>
          </a:p>
        </p:txBody>
      </p:sp>
    </p:spTree>
    <p:extLst>
      <p:ext uri="{BB962C8B-B14F-4D97-AF65-F5344CB8AC3E}">
        <p14:creationId xmlns:p14="http://schemas.microsoft.com/office/powerpoint/2010/main" val="3176274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2731</TotalTime>
  <Words>338</Words>
  <Application>Microsoft Office PowerPoint</Application>
  <PresentationFormat>On-screen Show (4:3)</PresentationFormat>
  <Paragraphs>37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Corbel</vt:lpstr>
      <vt:lpstr>Office Theme</vt:lpstr>
      <vt:lpstr>Pasts, Presents and Futures of Medical Regeneration</vt:lpstr>
      <vt:lpstr>Background</vt:lpstr>
      <vt:lpstr>Background</vt:lpstr>
      <vt:lpstr>Regeneration</vt:lpstr>
      <vt:lpstr>Pasts | Presents | Futures</vt:lpstr>
      <vt:lpstr>Outcomes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dc:creator>
  <cp:lastModifiedBy>James Stark</cp:lastModifiedBy>
  <cp:revision>100</cp:revision>
  <dcterms:created xsi:type="dcterms:W3CDTF">2012-06-26T08:57:58Z</dcterms:created>
  <dcterms:modified xsi:type="dcterms:W3CDTF">2016-02-03T13:13:52Z</dcterms:modified>
</cp:coreProperties>
</file>